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93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94" r:id="rId13"/>
    <p:sldId id="310" r:id="rId14"/>
    <p:sldId id="304" r:id="rId15"/>
    <p:sldId id="305" r:id="rId16"/>
    <p:sldId id="306" r:id="rId17"/>
    <p:sldId id="307" r:id="rId18"/>
    <p:sldId id="308" r:id="rId19"/>
    <p:sldId id="309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295" r:id="rId37"/>
    <p:sldId id="327" r:id="rId38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7353"/>
    <a:srgbClr val="393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7"/>
    <p:restoredTop sz="94720"/>
  </p:normalViewPr>
  <p:slideViewPr>
    <p:cSldViewPr snapToGrid="0">
      <p:cViewPr varScale="1">
        <p:scale>
          <a:sx n="215" d="100"/>
          <a:sy n="215" d="100"/>
        </p:scale>
        <p:origin x="1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7ABBF-9BB1-AEB1-DA67-EB027BF3D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A9A762-69B9-5F2C-D5BC-DD1DDC396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655C47-7ABA-B4B6-3AE0-6F5C7525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A83CF5-6BDA-C986-EEB9-9A750EFD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75A965-A913-64B5-B26A-8C3F3F13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62114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D4297-379F-63FD-F4DA-BC32903C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D0314B-01FB-E7B8-9383-F59F95631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C93A9A-847C-775E-8934-8D01C66E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623FE-E99C-35D7-230A-64D741DE0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8FCEE0-71F6-3F9B-7CFB-D55DE8EE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9610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4D3C64-9CA0-3E27-EFF5-61FBB2DE8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CE5232-0426-6CB7-786A-E76B7D2FF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424808-00C6-1701-E145-E94709679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0EB628-C9B7-7092-197F-AD998F91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F7C1A0-217C-B308-38D3-525F2F287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843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9809-51CE-FAB4-1AFA-DE51883C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185B53-7B0E-96AF-1AE7-69939BC4D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172EFE-5D3C-E6F0-DCA5-9B37A0CC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F702B2-D12D-577A-FACF-BAB03CA4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6DB117-F15A-104A-6ECF-E86AF6F1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4559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1380A-4B4B-0733-1B68-68B4770D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D8E2A4-B5C3-7411-364E-611185B31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12C78E-113C-E007-9995-F1FAF63B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03E035-B5E5-D464-F754-544F839B8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2A6B9E-7BA5-769A-451E-15D22CA1A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9177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F8AE62-8B38-BB54-2F89-EF3885C5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7B43B4-BD60-E1AE-CB12-280FC1B5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9B6987-525B-CD1C-D5A6-184E8A10E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A8CA11-77D5-3E6C-C41E-D3CB606B4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643D21-C00F-FAD3-313E-7429AFF3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6B4E83-6550-E369-3F57-25E5BBEA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3413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DFB7B-0815-095D-5289-97F9C38D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7DD14F-47EF-8B4A-C6E6-8C6BDEAC8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1FF542-6A37-E970-3361-BCC1699BD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835FEB-F9E1-EC4B-F69A-A88A688A3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E507D37-745A-765A-32B4-3CD9485FB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3BD830-5EA6-A1A0-0731-B471BD91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9212C3-B22F-F929-DA30-3BCDDA6B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EE055C3-FDCF-149F-E547-674C1F7B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3041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5E61E-CA09-2D5F-AEBD-49AE482A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66CDAA-DCA2-F608-A57E-6FF240B7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61BECF1-5587-398B-E023-92F31D7E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3AA493-C8C2-ABD4-AA2C-8319883B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5422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72C6E2E-CB03-9862-A3A9-45AC65B7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52DBDA-98D8-55AF-896B-AF5E3390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7F0547-D176-6B40-6158-2A0ECAC9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274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ED3C7-BC21-F2AD-7E3B-32CEDD6AF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03E289-27CB-2F3C-C039-4B22B13E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6E2B45-85BC-92D0-57E2-9D7D0E683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863521-EA32-69C3-9DBE-E0B0B143F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41E228-CDA6-9CED-FA76-14FD17A17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0FC2C9-BFD3-990D-F463-6077339B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0104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0900C3-34DE-8B93-BD90-A77427B2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3D77E8-7B87-FB4B-AFC6-555D102C8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2A41B0-F4CD-9F37-817C-1B196A429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3213E4-1A5A-1CEB-E3E1-34D485D7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4AC70F-7338-D5D8-695D-6335B1D4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54A7F3-5090-9F22-6015-1E81BB1C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0521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4795F-F957-2EF8-1DD0-1688DBF6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7FA34E-AEF9-E7D9-4C31-7B9753CA1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E0533B-B90F-6BE4-383B-D46AE1E05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5FEA4-B97E-9545-9797-D0A83D628BB6}" type="datetimeFigureOut">
              <a:rPr lang="ru-UA" smtClean="0"/>
              <a:t>22.10.2023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280614-DEB1-3375-993F-7F65AC576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14198D-396F-5FF4-0D29-EDF4F965B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F3343-D5B7-074D-8167-1FFDA141622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4597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slide" Target="slide36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slide" Target="slide36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3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3.wdp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12.xml"/><Relationship Id="rId4" Type="http://schemas.openxmlformats.org/officeDocument/2006/relationships/slide" Target="slide3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36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36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36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36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36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slide" Target="slide36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EA16B1-2D7B-2AA1-A297-A15C2CDC3366}"/>
              </a:ext>
            </a:extLst>
          </p:cNvPr>
          <p:cNvSpPr txBox="1"/>
          <p:nvPr/>
        </p:nvSpPr>
        <p:spPr>
          <a:xfrm>
            <a:off x="594987" y="4210357"/>
            <a:ext cx="4944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Prezentacja na temat Projektu</a:t>
            </a:r>
            <a:endParaRPr lang="ru-UA" sz="2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17028-656C-DE6C-5E17-60DF30284BFB}"/>
              </a:ext>
            </a:extLst>
          </p:cNvPr>
          <p:cNvSpPr txBox="1"/>
          <p:nvPr/>
        </p:nvSpPr>
        <p:spPr>
          <a:xfrm>
            <a:off x="594987" y="4672022"/>
            <a:ext cx="44592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0" i="0" u="none" strike="noStrike" dirty="0">
                <a:solidFill>
                  <a:srgbClr val="E27353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Kalkulator Macierz, Liczb Zespolonych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13265EE9-5A84-42E2-32B4-D4A154094A5F}"/>
              </a:ext>
            </a:extLst>
          </p:cNvPr>
          <p:cNvSpPr/>
          <p:nvPr/>
        </p:nvSpPr>
        <p:spPr>
          <a:xfrm>
            <a:off x="4260250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BE891-3900-2E86-DAAF-5C662175C923}"/>
              </a:ext>
            </a:extLst>
          </p:cNvPr>
          <p:cNvSpPr txBox="1"/>
          <p:nvPr/>
        </p:nvSpPr>
        <p:spPr>
          <a:xfrm>
            <a:off x="5272412" y="50103"/>
            <a:ext cx="164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HOME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00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B15D0-A8A5-EC5A-ACA2-E0B22238CED0}"/>
              </a:ext>
            </a:extLst>
          </p:cNvPr>
          <p:cNvSpPr txBox="1"/>
          <p:nvPr/>
        </p:nvSpPr>
        <p:spPr>
          <a:xfrm>
            <a:off x="197466" y="778231"/>
            <a:ext cx="4879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Kalkulator </a:t>
            </a:r>
          </a:p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Liczb Zespolonych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B666-43F9-BA30-D89A-66D7D77F1CF7}"/>
              </a:ext>
            </a:extLst>
          </p:cNvPr>
          <p:cNvSpPr txBox="1"/>
          <p:nvPr/>
        </p:nvSpPr>
        <p:spPr>
          <a:xfrm>
            <a:off x="6324969" y="849071"/>
            <a:ext cx="461876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 zakładce Kalkulator Liczb Zespolonych mamy następujące przyciski :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Dodawanie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Odejmowanie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Mnożenie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Dzielenie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Odwrotna liczba zespolona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Obliczanie wyrażenia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Silnia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Podczynnikowy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Moduł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Suma modułów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Czy liczby są równe oraz nie równe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Część Rzeczywista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Część Urojona 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Reset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6D6F3EB-00EF-2FCC-EDB8-735D328BF9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3" t="7933" r="1404" b="3042"/>
          <a:stretch/>
        </p:blipFill>
        <p:spPr>
          <a:xfrm>
            <a:off x="202161" y="2269258"/>
            <a:ext cx="5711392" cy="3549082"/>
          </a:xfrm>
          <a:prstGeom prst="rect">
            <a:avLst/>
          </a:prstGeom>
          <a:effectLst>
            <a:glow rad="242284">
              <a:schemeClr val="bg1">
                <a:alpha val="33974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5246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B15D0-A8A5-EC5A-ACA2-E0B22238CED0}"/>
              </a:ext>
            </a:extLst>
          </p:cNvPr>
          <p:cNvSpPr txBox="1"/>
          <p:nvPr/>
        </p:nvSpPr>
        <p:spPr>
          <a:xfrm>
            <a:off x="197466" y="778231"/>
            <a:ext cx="4879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Kalkulator </a:t>
            </a:r>
          </a:p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Liczb Zespolonych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B666-43F9-BA30-D89A-66D7D77F1CF7}"/>
              </a:ext>
            </a:extLst>
          </p:cNvPr>
          <p:cNvSpPr txBox="1"/>
          <p:nvPr/>
        </p:nvSpPr>
        <p:spPr>
          <a:xfrm>
            <a:off x="6303460" y="1878361"/>
            <a:ext cx="46187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 kliknięciu przycisku dane dla liczb zespolonych zostaną pobrane z pól tekstowych. A następnie wynik obliczeń zostanie wyświetlony poniżej.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Przycisk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RESET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przywraca program do pierwotnej postaci</a:t>
            </a:r>
            <a:endParaRPr lang="ru-UA" sz="20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6D6F3EB-00EF-2FCC-EDB8-735D328BF9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6" t="4474" r="815" b="4474"/>
          <a:stretch/>
        </p:blipFill>
        <p:spPr>
          <a:xfrm>
            <a:off x="256783" y="2269258"/>
            <a:ext cx="5610249" cy="3549082"/>
          </a:xfrm>
          <a:prstGeom prst="rect">
            <a:avLst/>
          </a:prstGeom>
          <a:effectLst>
            <a:glow rad="242284">
              <a:schemeClr val="bg1">
                <a:alpha val="33974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79157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4873374" y="2599427"/>
            <a:ext cx="244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60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069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2946075" y="2459504"/>
            <a:ext cx="6299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  <a:p>
            <a:pPr algn="ctr"/>
            <a:r>
              <a:rPr lang="pl-PL" sz="6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Klasa </a:t>
            </a:r>
            <a:r>
              <a:rPr lang="pl-PL" sz="6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endParaRPr lang="ru-UA" sz="60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82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169850" y="1071251"/>
            <a:ext cx="3713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Klasa </a:t>
            </a:r>
            <a:r>
              <a:rPr lang="pl-PL" sz="4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pic>
        <p:nvPicPr>
          <p:cNvPr id="12" name="Рисунок 1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A8ABDCD-A31B-CE46-9FCF-19329B18D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80" y="1902884"/>
            <a:ext cx="5974045" cy="275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DF7BB6-FC89-D525-5D3E-A0F5F73CE275}"/>
              </a:ext>
            </a:extLst>
          </p:cNvPr>
          <p:cNvSpPr txBox="1"/>
          <p:nvPr/>
        </p:nvSpPr>
        <p:spPr>
          <a:xfrm>
            <a:off x="6697998" y="1425194"/>
            <a:ext cx="42689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Klasa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ma 2 właściwości typu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double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realPart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(Część rzeczywista)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imaginaryPart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(Część Urojona)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Przepisanie tych właściwość jest zablokowane, wpisujemy wartości tylko przy tworzeniu egzemplarza czyli w konstruktorze.</a:t>
            </a:r>
          </a:p>
          <a:p>
            <a:endParaRPr lang="ru-UA" sz="20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4894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137786" y="1130996"/>
            <a:ext cx="640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Klasa </a:t>
            </a:r>
            <a:r>
              <a:rPr lang="pl-PL" sz="4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Operatory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pic>
        <p:nvPicPr>
          <p:cNvPr id="14" name="Рисунок 1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B567F7A-BBF2-13C5-3872-D29577F8C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62" y="1865539"/>
            <a:ext cx="5202698" cy="3418131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A9E6668-4EA7-4745-4735-978D9B6541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1492" y="1838882"/>
            <a:ext cx="5202698" cy="959489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037B2FD-FF3B-4FF6-1A0B-D13A76BD6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1492" y="2945770"/>
            <a:ext cx="5202698" cy="17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2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137786" y="1130996"/>
            <a:ext cx="640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Klasa </a:t>
            </a:r>
            <a:r>
              <a:rPr lang="pl-PL" sz="4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Operatory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pic>
        <p:nvPicPr>
          <p:cNvPr id="12" name="Рисунок 1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6699750-9F0C-A19B-3D2F-BBFECF75C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304" y="1861012"/>
            <a:ext cx="5202699" cy="190417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95713CC-D168-599F-D8B7-80948714C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155" y="1227808"/>
            <a:ext cx="5202699" cy="454389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4831300-01AA-1FA7-2E08-D1643C4D67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305" y="3908121"/>
            <a:ext cx="5202699" cy="22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5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137786" y="1130996"/>
            <a:ext cx="6407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Klasa </a:t>
            </a:r>
            <a:r>
              <a:rPr lang="pl-PL" sz="4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Operatory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pic>
        <p:nvPicPr>
          <p:cNvPr id="12" name="Рисунок 1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6699750-9F0C-A19B-3D2F-BBFECF75C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304" y="1861012"/>
            <a:ext cx="5202699" cy="190417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95713CC-D168-599F-D8B7-80948714C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155" y="1227808"/>
            <a:ext cx="5202699" cy="4543895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4831300-01AA-1FA7-2E08-D1643C4D67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305" y="3908121"/>
            <a:ext cx="5202699" cy="22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1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137786" y="1130996"/>
            <a:ext cx="8905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Klasa </a:t>
            </a:r>
            <a:r>
              <a:rPr lang="pl-PL" sz="4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Metody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pic>
        <p:nvPicPr>
          <p:cNvPr id="13" name="Рисунок 1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DE9871E-41A9-E40F-B1CD-B763643B0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31" y="2023679"/>
            <a:ext cx="4452815" cy="3675141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534F6B6-298F-9754-C4D9-C62935C3A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1829" y="2023679"/>
            <a:ext cx="6879921" cy="127806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5B77087-914A-64E1-8473-583BD675EC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1829" y="3502362"/>
            <a:ext cx="6879921" cy="148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31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137786" y="1130996"/>
            <a:ext cx="8905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Klasa </a:t>
            </a:r>
            <a:r>
              <a:rPr lang="pl-PL" sz="4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Metody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pic>
        <p:nvPicPr>
          <p:cNvPr id="12" name="Рисунок 1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355C44E-E39E-B5AB-E758-8C84C4C32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22" y="1876976"/>
            <a:ext cx="5822574" cy="3850028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60F018A-CBD4-A555-FA06-CFCAC5B14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022" y="1166010"/>
            <a:ext cx="4237822" cy="45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0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FFB941BA-5632-9689-EC6C-40A2FAB25EF7}"/>
              </a:ext>
            </a:extLst>
          </p:cNvPr>
          <p:cNvSpPr/>
          <p:nvPr/>
        </p:nvSpPr>
        <p:spPr>
          <a:xfrm>
            <a:off x="1216068" y="1525044"/>
            <a:ext cx="2999983" cy="3807912"/>
          </a:xfrm>
          <a:prstGeom prst="roundRect">
            <a:avLst/>
          </a:prstGeom>
          <a:solidFill>
            <a:srgbClr val="393A6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4871CDF-D3DB-07C2-7F26-67724F42831F}"/>
              </a:ext>
            </a:extLst>
          </p:cNvPr>
          <p:cNvSpPr/>
          <p:nvPr/>
        </p:nvSpPr>
        <p:spPr>
          <a:xfrm>
            <a:off x="7975948" y="1525044"/>
            <a:ext cx="2999983" cy="3807912"/>
          </a:xfrm>
          <a:prstGeom prst="roundRect">
            <a:avLst/>
          </a:prstGeom>
          <a:solidFill>
            <a:srgbClr val="393A61">
              <a:alpha val="64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b="1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80C30E2-0434-67B2-8B2B-86B0616D3CB4}"/>
              </a:ext>
            </a:extLst>
          </p:cNvPr>
          <p:cNvSpPr/>
          <p:nvPr/>
        </p:nvSpPr>
        <p:spPr>
          <a:xfrm>
            <a:off x="4596008" y="1525044"/>
            <a:ext cx="2999983" cy="3807912"/>
          </a:xfrm>
          <a:prstGeom prst="roundRect">
            <a:avLst/>
          </a:prstGeom>
          <a:solidFill>
            <a:srgbClr val="393A61">
              <a:alpha val="64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7D0F5-EBA4-B5DD-D8A9-FBFEECE8AD92}"/>
              </a:ext>
            </a:extLst>
          </p:cNvPr>
          <p:cNvSpPr txBox="1"/>
          <p:nvPr/>
        </p:nvSpPr>
        <p:spPr>
          <a:xfrm>
            <a:off x="1786656" y="1769043"/>
            <a:ext cx="1856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B6FAA-94CD-74DE-7759-12F9651C76A8}"/>
              </a:ext>
            </a:extLst>
          </p:cNvPr>
          <p:cNvSpPr txBox="1"/>
          <p:nvPr/>
        </p:nvSpPr>
        <p:spPr>
          <a:xfrm>
            <a:off x="4986185" y="1762780"/>
            <a:ext cx="222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28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95FBD-58B5-A57E-B7D9-843B045CE1EF}"/>
              </a:ext>
            </a:extLst>
          </p:cNvPr>
          <p:cNvSpPr txBox="1"/>
          <p:nvPr/>
        </p:nvSpPr>
        <p:spPr>
          <a:xfrm>
            <a:off x="8083869" y="1762780"/>
            <a:ext cx="2800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28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5" name="Скругленный прямоугольник 14">
            <a:hlinkClick r:id="rId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CF169455-D91E-8AFA-6B0F-6F95C80390E7}"/>
              </a:ext>
            </a:extLst>
          </p:cNvPr>
          <p:cNvSpPr/>
          <p:nvPr/>
        </p:nvSpPr>
        <p:spPr>
          <a:xfrm>
            <a:off x="1907607" y="4236842"/>
            <a:ext cx="1624558" cy="649771"/>
          </a:xfrm>
          <a:prstGeom prst="roundRect">
            <a:avLst/>
          </a:prstGeom>
          <a:noFill/>
          <a:ln w="25400">
            <a:solidFill>
              <a:srgbClr val="E27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</a:t>
            </a:r>
            <a:endParaRPr lang="ru-UA" sz="32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6" name="Скругленный прямоугольник 15">
            <a:hlinkClick r:id="rId5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4DDE44-05D0-A4D4-1481-4E73CA8B4BB3}"/>
              </a:ext>
            </a:extLst>
          </p:cNvPr>
          <p:cNvSpPr/>
          <p:nvPr/>
        </p:nvSpPr>
        <p:spPr>
          <a:xfrm>
            <a:off x="5287547" y="4236841"/>
            <a:ext cx="1624558" cy="649771"/>
          </a:xfrm>
          <a:prstGeom prst="roundRect">
            <a:avLst/>
          </a:prstGeom>
          <a:noFill/>
          <a:ln w="25400">
            <a:solidFill>
              <a:srgbClr val="E27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</a:t>
            </a:r>
            <a:endParaRPr lang="ru-UA" sz="32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7" name="Скругленный прямоугольник 16">
            <a:hlinkClick r:id="rId6" action="ppaction://hlinksldjump"/>
            <a:extLst>
              <a:ext uri="{FF2B5EF4-FFF2-40B4-BE49-F238E27FC236}">
                <a16:creationId xmlns:a16="http://schemas.microsoft.com/office/drawing/2014/main" id="{CB8C2CB4-C643-CA0F-5678-2E97F56C5944}"/>
              </a:ext>
            </a:extLst>
          </p:cNvPr>
          <p:cNvSpPr/>
          <p:nvPr/>
        </p:nvSpPr>
        <p:spPr>
          <a:xfrm>
            <a:off x="8671927" y="4236840"/>
            <a:ext cx="1624558" cy="649771"/>
          </a:xfrm>
          <a:prstGeom prst="roundRect">
            <a:avLst/>
          </a:prstGeom>
          <a:noFill/>
          <a:ln w="25400">
            <a:solidFill>
              <a:srgbClr val="E27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</a:t>
            </a:r>
            <a:endParaRPr lang="ru-UA" sz="32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9CEB02A3-8603-4722-D71A-B43BC6F4BD95}"/>
              </a:ext>
            </a:extLst>
          </p:cNvPr>
          <p:cNvSpPr/>
          <p:nvPr/>
        </p:nvSpPr>
        <p:spPr>
          <a:xfrm>
            <a:off x="4260250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F2B69-BCA8-65EF-60ED-310E660E7F3C}"/>
              </a:ext>
            </a:extLst>
          </p:cNvPr>
          <p:cNvSpPr txBox="1"/>
          <p:nvPr/>
        </p:nvSpPr>
        <p:spPr>
          <a:xfrm>
            <a:off x="5272412" y="50103"/>
            <a:ext cx="164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HOME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pic>
        <p:nvPicPr>
          <p:cNvPr id="20" name="Рисунок 19" descr="Изображение выглядит как Шрифт, снимок экрана,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3A508A12-1991-6798-F9B5-15F281D4B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607" y="2320548"/>
            <a:ext cx="1624558" cy="1624558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снимок экрана, Шрифт, символ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77879F9-8B2D-75FD-B6F4-1F5101FB9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1353" y="2363131"/>
            <a:ext cx="1620752" cy="1620752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дизайн, снимок экрана, Графика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151471DC-A682-D3C7-5652-F251FDB8EF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563" y="2363131"/>
            <a:ext cx="1620752" cy="16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15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2946075" y="2459504"/>
            <a:ext cx="6299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  <a:p>
            <a:pPr algn="ctr"/>
            <a:r>
              <a:rPr lang="pl-PL" sz="6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Klasa Form</a:t>
            </a:r>
          </a:p>
        </p:txBody>
      </p:sp>
    </p:spTree>
    <p:extLst>
      <p:ext uri="{BB962C8B-B14F-4D97-AF65-F5344CB8AC3E}">
        <p14:creationId xmlns:p14="http://schemas.microsoft.com/office/powerpoint/2010/main" val="245440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8" y="1082490"/>
            <a:ext cx="3421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Nazewnictwo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7FF7D-63E2-A0D9-9866-4F178EF2B206}"/>
              </a:ext>
            </a:extLst>
          </p:cNvPr>
          <p:cNvSpPr txBox="1"/>
          <p:nvPr/>
        </p:nvSpPr>
        <p:spPr>
          <a:xfrm>
            <a:off x="62378" y="1790376"/>
            <a:ext cx="562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Wszystkie kontrolki oraz funkcji są nazywane w następny sposób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A248A-56C1-AD5F-AEC2-027FF0F819F7}"/>
              </a:ext>
            </a:extLst>
          </p:cNvPr>
          <p:cNvSpPr txBox="1"/>
          <p:nvPr/>
        </p:nvSpPr>
        <p:spPr>
          <a:xfrm>
            <a:off x="62378" y="3486393"/>
            <a:ext cx="5492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name</a:t>
            </a:r>
            <a:r>
              <a:rPr lang="pl-PL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__</a:t>
            </a:r>
            <a:r>
              <a:rPr lang="pl-PL" sz="32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</a:t>
            </a:r>
            <a:r>
              <a:rPr lang="pl-PL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</a:t>
            </a:r>
            <a:r>
              <a:rPr lang="pl-PL" sz="32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Object</a:t>
            </a:r>
            <a:r>
              <a:rPr lang="pl-PL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</a:t>
            </a:r>
            <a:r>
              <a:rPr lang="pl-PL" sz="32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Parent</a:t>
            </a:r>
            <a:endParaRPr lang="pl-PL" sz="3200" dirty="0">
              <a:solidFill>
                <a:srgbClr val="E27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762C6-6BCF-9D65-A7B8-C9A17A8A3F30}"/>
              </a:ext>
            </a:extLst>
          </p:cNvPr>
          <p:cNvSpPr txBox="1"/>
          <p:nvPr/>
        </p:nvSpPr>
        <p:spPr>
          <a:xfrm>
            <a:off x="141962" y="4071168"/>
            <a:ext cx="56244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name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nazwa</a:t>
            </a:r>
          </a:p>
          <a:p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kto wykonuje działanie</a:t>
            </a:r>
          </a:p>
          <a:p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Object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kontrolka</a:t>
            </a:r>
          </a:p>
          <a:p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Parent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gdzie znajduje się kontrolka</a:t>
            </a:r>
          </a:p>
          <a:p>
            <a:endParaRPr lang="pl-PL" sz="1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Np. </a:t>
            </a:r>
          </a:p>
          <a:p>
            <a:r>
              <a:rPr lang="pl-PL" sz="1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adding</a:t>
            </a:r>
            <a:r>
              <a:rPr lang="pl-PL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__</a:t>
            </a:r>
            <a:r>
              <a:rPr lang="pl-PL" sz="1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Matrix_Button_selectedOperation</a:t>
            </a:r>
            <a:endParaRPr lang="pl-PL" sz="1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120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transposed</a:t>
            </a:r>
            <a:r>
              <a:rPr lang="pl-PL" sz="12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__</a:t>
            </a:r>
            <a:r>
              <a:rPr lang="pl-PL" sz="120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MatrixA_Button_MatricesPage</a:t>
            </a:r>
            <a:endParaRPr lang="pl-PL" sz="1200" dirty="0">
              <a:solidFill>
                <a:schemeClr val="bg1"/>
              </a:solidFill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5B57E-9BE9-3D00-31D1-25B3731E5126}"/>
              </a:ext>
            </a:extLst>
          </p:cNvPr>
          <p:cNvSpPr txBox="1"/>
          <p:nvPr/>
        </p:nvSpPr>
        <p:spPr>
          <a:xfrm>
            <a:off x="1680323" y="2969771"/>
            <a:ext cx="1225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Kontrolki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1146B-AF0A-6698-F003-86623AE2AEF6}"/>
              </a:ext>
            </a:extLst>
          </p:cNvPr>
          <p:cNvSpPr txBox="1"/>
          <p:nvPr/>
        </p:nvSpPr>
        <p:spPr>
          <a:xfrm>
            <a:off x="6636707" y="3481736"/>
            <a:ext cx="5492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name</a:t>
            </a:r>
            <a:r>
              <a:rPr lang="pl-PL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__</a:t>
            </a:r>
            <a:r>
              <a:rPr lang="pl-PL" sz="32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</a:t>
            </a:r>
            <a:r>
              <a:rPr lang="pl-PL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</a:t>
            </a:r>
            <a:r>
              <a:rPr lang="pl-PL" sz="32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Event</a:t>
            </a:r>
            <a:endParaRPr lang="pl-PL" sz="3200" dirty="0">
              <a:solidFill>
                <a:srgbClr val="E27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7ED4FE-F5A5-987B-1574-38CD565F0F93}"/>
              </a:ext>
            </a:extLst>
          </p:cNvPr>
          <p:cNvSpPr txBox="1"/>
          <p:nvPr/>
        </p:nvSpPr>
        <p:spPr>
          <a:xfrm>
            <a:off x="6716291" y="4066511"/>
            <a:ext cx="5624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name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nazwa</a:t>
            </a:r>
          </a:p>
          <a:p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kto wykonuje działanie</a:t>
            </a:r>
          </a:p>
          <a:p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Event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Click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Select,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Change</a:t>
            </a:r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l-PL" sz="1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1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Np. </a:t>
            </a:r>
          </a:p>
          <a:p>
            <a:r>
              <a:rPr lang="pl-PL" sz="120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adding</a:t>
            </a:r>
            <a:r>
              <a:rPr lang="pl-PL" sz="12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__</a:t>
            </a:r>
            <a:r>
              <a:rPr lang="pl-PL" sz="120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Complex_ClickHandler</a:t>
            </a:r>
            <a:endParaRPr lang="pl-PL" sz="1200" dirty="0">
              <a:solidFill>
                <a:schemeClr val="bg1"/>
              </a:solidFill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120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subtractionAB_Matrix_ClickHandler</a:t>
            </a:r>
            <a:endParaRPr lang="pl-PL" sz="1200" dirty="0">
              <a:solidFill>
                <a:schemeClr val="bg1"/>
              </a:solidFill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D30BCC-4534-E40D-351F-E358AE19C348}"/>
              </a:ext>
            </a:extLst>
          </p:cNvPr>
          <p:cNvSpPr txBox="1"/>
          <p:nvPr/>
        </p:nvSpPr>
        <p:spPr>
          <a:xfrm>
            <a:off x="8254652" y="2965114"/>
            <a:ext cx="1225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Funkcje</a:t>
            </a:r>
          </a:p>
        </p:txBody>
      </p:sp>
    </p:spTree>
    <p:extLst>
      <p:ext uri="{BB962C8B-B14F-4D97-AF65-F5344CB8AC3E}">
        <p14:creationId xmlns:p14="http://schemas.microsoft.com/office/powerpoint/2010/main" val="177105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Początek – inicjacja formularza </a:t>
            </a:r>
          </a:p>
        </p:txBody>
      </p:sp>
      <p:pic>
        <p:nvPicPr>
          <p:cNvPr id="16" name="Рисунок 1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CA85CBE-FCA6-2677-467B-8EC33203E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6" y="1790376"/>
            <a:ext cx="4039634" cy="43315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526238-E5EA-4428-7F21-2E125E0F6454}"/>
              </a:ext>
            </a:extLst>
          </p:cNvPr>
          <p:cNvSpPr txBox="1"/>
          <p:nvPr/>
        </p:nvSpPr>
        <p:spPr>
          <a:xfrm>
            <a:off x="4611541" y="1790376"/>
            <a:ext cx="5624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Trzy funkcji :</a:t>
            </a:r>
          </a:p>
          <a:p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Form_SizeChangeHandler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– Zmienia rozmiar zakładek przy zmiennie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rozmiarzu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formularza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Form_LoadHandler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– Przy inicjalizacji formularza wykonuje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Load_Script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(dalej na slajdach)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selectPage_SelectHandler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– Blokuje otwarcie zakładek </a:t>
            </a:r>
          </a:p>
        </p:txBody>
      </p:sp>
    </p:spTree>
    <p:extLst>
      <p:ext uri="{BB962C8B-B14F-4D97-AF65-F5344CB8AC3E}">
        <p14:creationId xmlns:p14="http://schemas.microsoft.com/office/powerpoint/2010/main" val="4227826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Matrices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4" name="Рисунок 1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6D9ADAB-C2F9-72A0-696B-909731A4E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352" y="1837938"/>
            <a:ext cx="6268079" cy="40493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20AA56-74B4-9398-91DF-6A908C8087F4}"/>
              </a:ext>
            </a:extLst>
          </p:cNvPr>
          <p:cNvSpPr txBox="1"/>
          <p:nvPr/>
        </p:nvSpPr>
        <p:spPr>
          <a:xfrm>
            <a:off x="6567562" y="1789530"/>
            <a:ext cx="5624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Funkcja tworzenia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DataGridView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Jako argumenty otrzymujemy (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liczbaWierz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liczbaKolumn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locationY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dgv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Usuwamy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dgv</a:t>
            </a:r>
            <a:endParaRPr lang="pl-PL" sz="2000" dirty="0">
              <a:solidFill>
                <a:srgbClr val="E27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AutoNum type="arabicPeriod"/>
            </a:pP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Configurujemy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dgv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ponownie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Dodajemy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dgv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z powrotem do zakładki</a:t>
            </a:r>
          </a:p>
        </p:txBody>
      </p:sp>
    </p:spTree>
    <p:extLst>
      <p:ext uri="{BB962C8B-B14F-4D97-AF65-F5344CB8AC3E}">
        <p14:creationId xmlns:p14="http://schemas.microsoft.com/office/powerpoint/2010/main" val="484874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Matrices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0AA56-74B4-9398-91DF-6A908C8087F4}"/>
              </a:ext>
            </a:extLst>
          </p:cNvPr>
          <p:cNvSpPr txBox="1"/>
          <p:nvPr/>
        </p:nvSpPr>
        <p:spPr>
          <a:xfrm>
            <a:off x="5295224" y="1736974"/>
            <a:ext cx="5624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Dodawanie, odejmowanie, mnożenie itd.: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AutoNum type="arabicPeriod"/>
            </a:pP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Configurujemy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dgvC</a:t>
            </a:r>
            <a:endParaRPr lang="pl-PL" sz="2000" dirty="0">
              <a:solidFill>
                <a:srgbClr val="E27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Inicjacja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MatrixC</a:t>
            </a:r>
            <a:endParaRPr lang="pl-PL" sz="2000" dirty="0">
              <a:solidFill>
                <a:srgbClr val="E27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Obliczenie i przepisanie do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MatrixC</a:t>
            </a:r>
            <a:endParaRPr lang="pl-PL" sz="2000" dirty="0">
              <a:solidFill>
                <a:srgbClr val="E27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Zapisujemy wartości do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dgvC</a:t>
            </a:r>
            <a:endParaRPr lang="pl-PL" sz="2000" dirty="0">
              <a:solidFill>
                <a:srgbClr val="E27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2" name="Рисунок 11" descr="Изображение выглядит как текст, снимок экрана, меню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C30C6DA-C088-120D-2BE4-DFDF11B4E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11" y="1736974"/>
            <a:ext cx="4233839" cy="43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4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Matrices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0AA56-74B4-9398-91DF-6A908C8087F4}"/>
              </a:ext>
            </a:extLst>
          </p:cNvPr>
          <p:cNvSpPr txBox="1"/>
          <p:nvPr/>
        </p:nvSpPr>
        <p:spPr>
          <a:xfrm>
            <a:off x="5752424" y="1736974"/>
            <a:ext cx="56244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Zmiana wartość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Macierzy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Transposed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  <a:p>
            <a:pPr marL="457200" indent="-457200">
              <a:buAutoNum type="arabicPeriod"/>
            </a:pP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Transonujemy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macierz</a:t>
            </a:r>
          </a:p>
          <a:p>
            <a:pPr marL="457200" indent="-457200">
              <a:buAutoNum type="arabicPeriod"/>
            </a:pP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Configurujemy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ponownie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dgv</a:t>
            </a:r>
            <a:endParaRPr lang="pl-PL" sz="2000" dirty="0">
              <a:solidFill>
                <a:srgbClr val="E27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Zapisujemy wartości do </a:t>
            </a:r>
            <a:r>
              <a:rPr lang="pl-PL" sz="20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dgv</a:t>
            </a:r>
            <a:endParaRPr lang="pl-PL" sz="2000" dirty="0">
              <a:solidFill>
                <a:srgbClr val="E27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Wykonujemy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change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__Matrix{}_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(dalej na slajdach)</a:t>
            </a:r>
          </a:p>
        </p:txBody>
      </p:sp>
      <p:pic>
        <p:nvPicPr>
          <p:cNvPr id="13" name="Рисунок 1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6134F5C-7317-8C09-17F8-B94A4058E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46" y="1790376"/>
            <a:ext cx="5244352" cy="40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27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Matrices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0AA56-74B4-9398-91DF-6A908C8087F4}"/>
              </a:ext>
            </a:extLst>
          </p:cNvPr>
          <p:cNvSpPr txBox="1"/>
          <p:nvPr/>
        </p:nvSpPr>
        <p:spPr>
          <a:xfrm>
            <a:off x="322391" y="2044751"/>
            <a:ext cx="5624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Dalej będzie napisane o funkcjach „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”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 są funkcji które odpowiadają za scenariusz zakładki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Matrices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Np. jaki przyciski są dostępny a jaki nie.</a:t>
            </a:r>
          </a:p>
        </p:txBody>
      </p:sp>
      <p:pic>
        <p:nvPicPr>
          <p:cNvPr id="16" name="Рисунок 15" descr="Изображение выглядит как текст, Шрифт, снимок экран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BFFE670-F288-49A4-66DB-9A0EFA54B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51" y="3930336"/>
            <a:ext cx="4907245" cy="19569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9BD55D-C83E-DEE1-1411-55DAD84E6542}"/>
              </a:ext>
            </a:extLst>
          </p:cNvPr>
          <p:cNvSpPr txBox="1"/>
          <p:nvPr/>
        </p:nvSpPr>
        <p:spPr>
          <a:xfrm>
            <a:off x="6663281" y="3033251"/>
            <a:ext cx="58990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Zmienne globalne: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operationsButtons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zbiór przycisków z działaniami 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isBlankButtons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zbiór przycisków które sprawdzają czy macierz nie jest pustą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matrix{}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isAccept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– czy wartości macierzy są zaakceptowani </a:t>
            </a:r>
          </a:p>
        </p:txBody>
      </p:sp>
    </p:spTree>
    <p:extLst>
      <p:ext uri="{BB962C8B-B14F-4D97-AF65-F5344CB8AC3E}">
        <p14:creationId xmlns:p14="http://schemas.microsoft.com/office/powerpoint/2010/main" val="3989786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Matrices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BD55D-C83E-DEE1-1411-55DAD84E6542}"/>
              </a:ext>
            </a:extLst>
          </p:cNvPr>
          <p:cNvSpPr txBox="1"/>
          <p:nvPr/>
        </p:nvSpPr>
        <p:spPr>
          <a:xfrm>
            <a:off x="196926" y="2077507"/>
            <a:ext cx="58990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Load_Script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: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Wpisujemy wartości do (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operationsButtons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isBlankButtons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).</a:t>
            </a:r>
          </a:p>
          <a:p>
            <a:pPr marL="457200" indent="-457200">
              <a:buAutoNum type="arabicPeriod"/>
            </a:pPr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 Blokujemy wszystkie przyciski w tych zbiorach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 Blokujemy przyciski (generacja wartość, akceptacja wartość oraz przyciski dla usunięcia macierzy)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2" name="Рисунок 1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C423426-9131-EF63-B2D4-9C4B79BED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281" y="186450"/>
            <a:ext cx="4130675" cy="59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6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Matrices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BD55D-C83E-DEE1-1411-55DAD84E6542}"/>
              </a:ext>
            </a:extLst>
          </p:cNvPr>
          <p:cNvSpPr txBox="1"/>
          <p:nvPr/>
        </p:nvSpPr>
        <p:spPr>
          <a:xfrm>
            <a:off x="6093612" y="1914842"/>
            <a:ext cx="5899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createDGV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__Matrix{}_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Ustalamy jaki przyciski są dostępny a jaki nie</a:t>
            </a:r>
          </a:p>
        </p:txBody>
      </p:sp>
      <p:pic>
        <p:nvPicPr>
          <p:cNvPr id="13" name="Рисунок 1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0A58584-BA7A-5B6B-92DD-B8BA5099C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72" y="1790376"/>
            <a:ext cx="5400128" cy="39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18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Matrices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2" name="Рисунок 1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20EF1A6-C4C0-4C1A-0A74-01BDAA77C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18" y="1790376"/>
            <a:ext cx="3773061" cy="35145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D506AD-8CED-4CD3-33B9-712520926955}"/>
              </a:ext>
            </a:extLst>
          </p:cNvPr>
          <p:cNvSpPr txBox="1"/>
          <p:nvPr/>
        </p:nvSpPr>
        <p:spPr>
          <a:xfrm>
            <a:off x="6093612" y="1914842"/>
            <a:ext cx="58990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acceptanceValues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__Matrix{}_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Blokujemy przyciski generacji oraz akceptacji wartość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matrix{}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isAccept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ustalamy na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true</a:t>
            </a:r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Jeżeli inna macierz też już zaakceptowana to robimy dostępnymi przyciski dla sprawdzania czy macierzy są pustymi </a:t>
            </a:r>
          </a:p>
          <a:p>
            <a:pPr marL="457200" indent="-457200">
              <a:buAutoNum type="arabicPeriod"/>
            </a:pP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Za pomocy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try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catch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spawdzamy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czy operacji nie spowodują błędów. Jeżeli nie to robimy przyciski dostępnymi</a:t>
            </a:r>
          </a:p>
        </p:txBody>
      </p:sp>
    </p:spTree>
    <p:extLst>
      <p:ext uri="{BB962C8B-B14F-4D97-AF65-F5344CB8AC3E}">
        <p14:creationId xmlns:p14="http://schemas.microsoft.com/office/powerpoint/2010/main" val="256579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4873374" y="2599427"/>
            <a:ext cx="244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60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0410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Matrices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5" name="Рисунок 1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DF73B53-D6A8-1F45-FBB7-82C5F61C6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43" y="1834217"/>
            <a:ext cx="3722220" cy="3807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B52C3-0879-99FB-CF96-17E3DBA8AE59}"/>
              </a:ext>
            </a:extLst>
          </p:cNvPr>
          <p:cNvSpPr txBox="1"/>
          <p:nvPr/>
        </p:nvSpPr>
        <p:spPr>
          <a:xfrm>
            <a:off x="6093612" y="1914842"/>
            <a:ext cx="5899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acceptanceValues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__Matrix{}_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5. W razie jakichkolwiek błędów blokujemy przyciski 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6. Na koniec odblokujemy ostatnie przyciski</a:t>
            </a:r>
          </a:p>
        </p:txBody>
      </p:sp>
    </p:spTree>
    <p:extLst>
      <p:ext uri="{BB962C8B-B14F-4D97-AF65-F5344CB8AC3E}">
        <p14:creationId xmlns:p14="http://schemas.microsoft.com/office/powerpoint/2010/main" val="3032392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Matrices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B52C3-0879-99FB-CF96-17E3DBA8AE59}"/>
              </a:ext>
            </a:extLst>
          </p:cNvPr>
          <p:cNvSpPr txBox="1"/>
          <p:nvPr/>
        </p:nvSpPr>
        <p:spPr>
          <a:xfrm>
            <a:off x="6093612" y="1914842"/>
            <a:ext cx="58990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deleteDGV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__Matrix{}_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–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wukonujemy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przy usunięciu macierzy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change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__Matrix{}_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Script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– wykonujemy przy zmianie jakichkolwiek wartość</a:t>
            </a:r>
          </a:p>
        </p:txBody>
      </p:sp>
      <p:pic>
        <p:nvPicPr>
          <p:cNvPr id="13" name="Рисунок 1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1231322-ACE1-E1B6-3DCE-B80036266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91" y="1914123"/>
            <a:ext cx="4932908" cy="38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0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B52C3-0879-99FB-CF96-17E3DBA8AE59}"/>
              </a:ext>
            </a:extLst>
          </p:cNvPr>
          <p:cNvSpPr txBox="1"/>
          <p:nvPr/>
        </p:nvSpPr>
        <p:spPr>
          <a:xfrm>
            <a:off x="388007" y="1969785"/>
            <a:ext cx="5899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Dalej będzie napisane o działaniach na zakładce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czyli Liczbach Zespolonych.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Wszystkie funkcji są bardzo proste, dlatego nie będzie wszystko napisane.</a:t>
            </a:r>
          </a:p>
        </p:txBody>
      </p:sp>
      <p:pic>
        <p:nvPicPr>
          <p:cNvPr id="14" name="Рисунок 1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79B55CD-DB8F-92D7-3AF0-14AA3F109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20" y="3918728"/>
            <a:ext cx="4608187" cy="2157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5B7FB5-3312-FE5E-E197-41DADB992C3B}"/>
              </a:ext>
            </a:extLst>
          </p:cNvPr>
          <p:cNvSpPr txBox="1"/>
          <p:nvPr/>
        </p:nvSpPr>
        <p:spPr>
          <a:xfrm>
            <a:off x="5513240" y="3920802"/>
            <a:ext cx="5899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Zmienne globalne dla liczb zespolonych oraz dla rezultatów działań </a:t>
            </a:r>
          </a:p>
        </p:txBody>
      </p:sp>
    </p:spTree>
    <p:extLst>
      <p:ext uri="{BB962C8B-B14F-4D97-AF65-F5344CB8AC3E}">
        <p14:creationId xmlns:p14="http://schemas.microsoft.com/office/powerpoint/2010/main" val="1927933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B7FB5-3312-FE5E-E197-41DADB992C3B}"/>
              </a:ext>
            </a:extLst>
          </p:cNvPr>
          <p:cNvSpPr txBox="1"/>
          <p:nvPr/>
        </p:nvSpPr>
        <p:spPr>
          <a:xfrm>
            <a:off x="5929149" y="1655813"/>
            <a:ext cx="58990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showResult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: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Wypisuje rezultat jeżeli to jest liczba zespolona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showNumberResult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: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Wypisuje rezultat jeżeli to jest liczba rzeczywista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showBoolResult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: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Wypisuje rezultat jeżeli to jest „tak” albo „nie”</a:t>
            </a:r>
          </a:p>
        </p:txBody>
      </p:sp>
      <p:pic>
        <p:nvPicPr>
          <p:cNvPr id="13" name="Рисунок 1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CF86D1E-0B20-E90D-584D-2FEACD0F7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76" y="1877685"/>
            <a:ext cx="5297793" cy="285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18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B7FB5-3312-FE5E-E197-41DADB992C3B}"/>
              </a:ext>
            </a:extLst>
          </p:cNvPr>
          <p:cNvSpPr txBox="1"/>
          <p:nvPr/>
        </p:nvSpPr>
        <p:spPr>
          <a:xfrm>
            <a:off x="5597209" y="3002361"/>
            <a:ext cx="5899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Wykonujemy działanie i zapisujemy rezultat za pomocy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showResult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()</a:t>
            </a:r>
          </a:p>
        </p:txBody>
      </p:sp>
      <p:pic>
        <p:nvPicPr>
          <p:cNvPr id="12" name="Рисунок 11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50A9C01-7C0D-70C7-8078-0A81403D8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10" y="1790376"/>
            <a:ext cx="4167247" cy="43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55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62376" y="1082490"/>
            <a:ext cx="992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Page</a:t>
            </a:r>
            <a:endParaRPr lang="pl-PL" sz="4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B7FB5-3312-FE5E-E197-41DADB992C3B}"/>
              </a:ext>
            </a:extLst>
          </p:cNvPr>
          <p:cNvSpPr txBox="1"/>
          <p:nvPr/>
        </p:nvSpPr>
        <p:spPr>
          <a:xfrm>
            <a:off x="256261" y="4326663"/>
            <a:ext cx="5899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Przy zmianie wartość ponownie zapisujemy </a:t>
            </a:r>
            <a:r>
              <a:rPr lang="pl-PL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ComplexA</a:t>
            </a:r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Рисунок 1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70659CC-4EF8-EF57-59C9-1D47DB679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261" y="2003463"/>
            <a:ext cx="6376271" cy="21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72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3691727" y="-654485"/>
            <a:ext cx="4333523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4098285" y="0"/>
            <a:ext cx="3520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2630646" y="2599427"/>
            <a:ext cx="6930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60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3475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3691727" y="-654485"/>
            <a:ext cx="4333523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4098285" y="0"/>
            <a:ext cx="3520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B45B-05F2-CE1E-E7C9-721A9240721B}"/>
              </a:ext>
            </a:extLst>
          </p:cNvPr>
          <p:cNvSpPr txBox="1"/>
          <p:nvPr/>
        </p:nvSpPr>
        <p:spPr>
          <a:xfrm>
            <a:off x="367062" y="1421980"/>
            <a:ext cx="803790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Podsumowanie:</a:t>
            </a:r>
          </a:p>
          <a:p>
            <a:endParaRPr lang="pl-PL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Ze względu na pełne funkcjonowanie projektu oraz implementacji wszystkich zakładek i klas (</a:t>
            </a:r>
            <a:r>
              <a:rPr lang="pl-PL" sz="32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Matrix</a:t>
            </a:r>
            <a:r>
              <a:rPr lang="pl-PL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l-PL" sz="3200" dirty="0" err="1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Complex</a:t>
            </a:r>
            <a:r>
              <a:rPr lang="pl-PL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  <a:p>
            <a:endParaRPr lang="pl-PL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Czekam na ocenę </a:t>
            </a:r>
            <a:r>
              <a:rPr lang="pl-PL" sz="32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</a:p>
          <a:p>
            <a:r>
              <a:rPr lang="pl-PL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Mniejsza ocena </a:t>
            </a:r>
            <a:r>
              <a:rPr lang="pl-PL" sz="32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nie interesuję</a:t>
            </a:r>
            <a:r>
              <a:rPr lang="pl-PL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 </a:t>
            </a:r>
            <a:r>
              <a:rPr lang="pl-PL" sz="32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nie pasuję</a:t>
            </a:r>
          </a:p>
        </p:txBody>
      </p:sp>
    </p:spTree>
    <p:extLst>
      <p:ext uri="{BB962C8B-B14F-4D97-AF65-F5344CB8AC3E}">
        <p14:creationId xmlns:p14="http://schemas.microsoft.com/office/powerpoint/2010/main" val="96466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pic>
        <p:nvPicPr>
          <p:cNvPr id="12" name="Рисунок 11" descr="Изображение выглядит как текст, снимок экрана, компьютер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2A8FC62F-9645-FEC0-EC18-2A4FDF2F5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060" y="1081995"/>
            <a:ext cx="5930001" cy="3335625"/>
          </a:xfrm>
          <a:prstGeom prst="rect">
            <a:avLst/>
          </a:prstGeom>
          <a:effectLst>
            <a:glow rad="242284">
              <a:schemeClr val="bg1">
                <a:alpha val="33974"/>
              </a:schemeClr>
            </a:glow>
          </a:effectLst>
        </p:spPr>
      </p:pic>
      <p:pic>
        <p:nvPicPr>
          <p:cNvPr id="14" name="Рисунок 13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D53C59-0194-9D81-A935-1BCBEA8D7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868" y="1081996"/>
            <a:ext cx="4686080" cy="3335624"/>
          </a:xfrm>
          <a:prstGeom prst="rect">
            <a:avLst/>
          </a:prstGeom>
          <a:effectLst>
            <a:glow rad="242284">
              <a:schemeClr val="bg1">
                <a:alpha val="33974"/>
              </a:schemeClr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C9FC6-181B-B60B-08BD-8FF73C0E41D5}"/>
              </a:ext>
            </a:extLst>
          </p:cNvPr>
          <p:cNvSpPr txBox="1"/>
          <p:nvPr/>
        </p:nvSpPr>
        <p:spPr>
          <a:xfrm>
            <a:off x="392060" y="4690093"/>
            <a:ext cx="8033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 początku programu wita nas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Strona Główna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z nazwą programu. Program jest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adaptacyjny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dzięki czemu można go używać w różnych rozmiarach okien.</a:t>
            </a:r>
            <a:endParaRPr lang="ru-UA" sz="20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7400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pic>
        <p:nvPicPr>
          <p:cNvPr id="14" name="Рисунок 13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D53C59-0194-9D81-A935-1BCBEA8D7D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1" r="58046" b="83138"/>
          <a:stretch/>
        </p:blipFill>
        <p:spPr>
          <a:xfrm>
            <a:off x="392060" y="1448073"/>
            <a:ext cx="4537001" cy="1308970"/>
          </a:xfrm>
          <a:prstGeom prst="rect">
            <a:avLst/>
          </a:prstGeom>
          <a:effectLst>
            <a:glow rad="242284">
              <a:schemeClr val="bg1">
                <a:alpha val="33974"/>
              </a:schemeClr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C9FC6-181B-B60B-08BD-8FF73C0E41D5}"/>
              </a:ext>
            </a:extLst>
          </p:cNvPr>
          <p:cNvSpPr txBox="1"/>
          <p:nvPr/>
        </p:nvSpPr>
        <p:spPr>
          <a:xfrm>
            <a:off x="392060" y="3045710"/>
            <a:ext cx="4792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 górze mamy 3 zakładki :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Strona główna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Kalkulator macierzy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Kalkulator liczb zespolonych</a:t>
            </a:r>
            <a:endParaRPr lang="ru-UA" sz="2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B15D0-A8A5-EC5A-ACA2-E0B22238CED0}"/>
              </a:ext>
            </a:extLst>
          </p:cNvPr>
          <p:cNvSpPr txBox="1"/>
          <p:nvPr/>
        </p:nvSpPr>
        <p:spPr>
          <a:xfrm>
            <a:off x="5535672" y="1369310"/>
            <a:ext cx="47921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OSTRZEŻENIE</a:t>
            </a:r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Użytkownik nie ma możliwości swobodnego przełączania się pomiędzy różnymi zakładkami programu. Do zakładek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Kalkulator macierzy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Kalkulator liczb zespolonych 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możesz przejść tylko ze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Strony głównej</a:t>
            </a:r>
            <a:endParaRPr lang="ru-UA" sz="2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0343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3D53C59-0194-9D81-A935-1BCBEA8D7D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4" t="123" r="-262" b="-128"/>
          <a:stretch/>
        </p:blipFill>
        <p:spPr>
          <a:xfrm>
            <a:off x="281815" y="2101670"/>
            <a:ext cx="5899291" cy="3211780"/>
          </a:xfrm>
          <a:prstGeom prst="rect">
            <a:avLst/>
          </a:prstGeom>
          <a:effectLst>
            <a:glow rad="242284">
              <a:schemeClr val="bg1">
                <a:alpha val="33974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B15D0-A8A5-EC5A-ACA2-E0B22238CED0}"/>
              </a:ext>
            </a:extLst>
          </p:cNvPr>
          <p:cNvSpPr txBox="1"/>
          <p:nvPr/>
        </p:nvSpPr>
        <p:spPr>
          <a:xfrm>
            <a:off x="197466" y="778231"/>
            <a:ext cx="4879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Kalkulator Macierzowy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B666-43F9-BA30-D89A-66D7D77F1CF7}"/>
              </a:ext>
            </a:extLst>
          </p:cNvPr>
          <p:cNvSpPr txBox="1"/>
          <p:nvPr/>
        </p:nvSpPr>
        <p:spPr>
          <a:xfrm>
            <a:off x="7291423" y="981727"/>
            <a:ext cx="46187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 tej stronie mamy następne przyciski: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Tworzenie macierzy A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Generowanie wartości losowych dla macierzy A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Akceptacja macierzy A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Usunięcie macierzy A</a:t>
            </a:r>
          </a:p>
          <a:p>
            <a:endParaRPr lang="pl-PL" sz="2000" dirty="0">
              <a:solidFill>
                <a:srgbClr val="E27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 to samo dla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macierzy B</a:t>
            </a:r>
          </a:p>
          <a:p>
            <a:endParaRPr lang="pl-PL" sz="2000" dirty="0">
              <a:solidFill>
                <a:srgbClr val="E2735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 końcu znajduje się przycisk </a:t>
            </a:r>
          </a:p>
          <a:p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RESET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który przywraca program do pierwotnej postaci</a:t>
            </a:r>
            <a:endParaRPr lang="ru-UA" sz="20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4E75154-6CDF-558C-6504-B13046F36F8B}"/>
              </a:ext>
            </a:extLst>
          </p:cNvPr>
          <p:cNvCxnSpPr>
            <a:cxnSpLocks/>
          </p:cNvCxnSpPr>
          <p:nvPr/>
        </p:nvCxnSpPr>
        <p:spPr>
          <a:xfrm flipH="1">
            <a:off x="6095996" y="1211283"/>
            <a:ext cx="1237017" cy="1128156"/>
          </a:xfrm>
          <a:prstGeom prst="straightConnector1">
            <a:avLst/>
          </a:prstGeom>
          <a:ln w="76200">
            <a:solidFill>
              <a:srgbClr val="E2735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84CEC22-09B6-6FBD-AC6A-FC540A0996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2" t="5992" r="87130" b="80593"/>
          <a:stretch/>
        </p:blipFill>
        <p:spPr>
          <a:xfrm>
            <a:off x="326570" y="5493832"/>
            <a:ext cx="933561" cy="570278"/>
          </a:xfrm>
          <a:prstGeom prst="rect">
            <a:avLst/>
          </a:prstGeom>
          <a:effectLst>
            <a:glow rad="242284">
              <a:schemeClr val="bg1">
                <a:alpha val="33974"/>
              </a:schemeClr>
            </a:glo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FA862A-2B50-8184-4DF1-77AA0452F103}"/>
              </a:ext>
            </a:extLst>
          </p:cNvPr>
          <p:cNvSpPr txBox="1"/>
          <p:nvPr/>
        </p:nvSpPr>
        <p:spPr>
          <a:xfrm>
            <a:off x="1307644" y="5437590"/>
            <a:ext cx="4618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Przy tworzeniu macierzy należy podać ilość wierz oraz ilość kolumn</a:t>
            </a:r>
            <a:endParaRPr lang="ru-UA" sz="20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265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B15D0-A8A5-EC5A-ACA2-E0B22238CED0}"/>
              </a:ext>
            </a:extLst>
          </p:cNvPr>
          <p:cNvSpPr txBox="1"/>
          <p:nvPr/>
        </p:nvSpPr>
        <p:spPr>
          <a:xfrm>
            <a:off x="197466" y="778231"/>
            <a:ext cx="4879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Kalkulator Macierzowy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B666-43F9-BA30-D89A-66D7D77F1CF7}"/>
              </a:ext>
            </a:extLst>
          </p:cNvPr>
          <p:cNvSpPr txBox="1"/>
          <p:nvPr/>
        </p:nvSpPr>
        <p:spPr>
          <a:xfrm>
            <a:off x="6324969" y="2045429"/>
            <a:ext cx="46187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 akceptacji dwóch macierz mamy już odblokowane przyciski: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Dodawanie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Odejmowanie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Mnożenie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Transponowanie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Resetowanie macierzy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Czy macierzy są równe </a:t>
            </a: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Czy macierz jest pustą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6D6F3EB-00EF-2FCC-EDB8-735D328BF9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1" t="4059" r="1145" b="1393"/>
          <a:stretch/>
        </p:blipFill>
        <p:spPr>
          <a:xfrm>
            <a:off x="197466" y="2139531"/>
            <a:ext cx="5750849" cy="3789985"/>
          </a:xfrm>
          <a:prstGeom prst="rect">
            <a:avLst/>
          </a:prstGeom>
          <a:effectLst>
            <a:glow rad="242284">
              <a:schemeClr val="bg1">
                <a:alpha val="33974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2676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B15D0-A8A5-EC5A-ACA2-E0B22238CED0}"/>
              </a:ext>
            </a:extLst>
          </p:cNvPr>
          <p:cNvSpPr txBox="1"/>
          <p:nvPr/>
        </p:nvSpPr>
        <p:spPr>
          <a:xfrm>
            <a:off x="197466" y="778231"/>
            <a:ext cx="4879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Kalkulator Macierzowy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B666-43F9-BA30-D89A-66D7D77F1CF7}"/>
              </a:ext>
            </a:extLst>
          </p:cNvPr>
          <p:cNvSpPr txBox="1"/>
          <p:nvPr/>
        </p:nvSpPr>
        <p:spPr>
          <a:xfrm>
            <a:off x="6324969" y="1305212"/>
            <a:ext cx="46187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Ale nawet po akceptacji dwóch macierz niektóre przyciski mogą być nadal zablokowane. 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Dla przycisków (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dodawanie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odejmowanie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 dwie macierzy muszą mieć równy rozmiar. 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Dla przycisku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mnożenie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ilość kolumn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macierzy A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musi być równa ilości wierz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macierzy B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6D6F3EB-00EF-2FCC-EDB8-735D328BF9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1" t="5350" r="1413" b="1782"/>
          <a:stretch/>
        </p:blipFill>
        <p:spPr>
          <a:xfrm>
            <a:off x="263047" y="2279737"/>
            <a:ext cx="5603985" cy="3649779"/>
          </a:xfrm>
          <a:prstGeom prst="rect">
            <a:avLst/>
          </a:prstGeom>
          <a:effectLst>
            <a:glow rad="242284">
              <a:schemeClr val="bg1">
                <a:alpha val="33974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5288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пейзаж, гора, туман&#10;&#10;Автоматически созданное описание">
            <a:extLst>
              <a:ext uri="{FF2B5EF4-FFF2-40B4-BE49-F238E27FC236}">
                <a16:creationId xmlns:a16="http://schemas.microsoft.com/office/drawing/2014/main" id="{83CB1A30-92A9-935F-3A34-781115DFD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DA40119-0E7C-7E20-436F-8BA8410949A0}"/>
              </a:ext>
            </a:extLst>
          </p:cNvPr>
          <p:cNvSpPr/>
          <p:nvPr/>
        </p:nvSpPr>
        <p:spPr>
          <a:xfrm>
            <a:off x="4260247" y="-654485"/>
            <a:ext cx="3671499" cy="1308969"/>
          </a:xfrm>
          <a:prstGeom prst="roundRect">
            <a:avLst>
              <a:gd name="adj" fmla="val 50000"/>
            </a:avLst>
          </a:prstGeom>
          <a:solidFill>
            <a:srgbClr val="E27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33A9-7369-068C-CA25-26E1F170180D}"/>
              </a:ext>
            </a:extLst>
          </p:cNvPr>
          <p:cNvSpPr txBox="1"/>
          <p:nvPr/>
        </p:nvSpPr>
        <p:spPr>
          <a:xfrm>
            <a:off x="5184207" y="50103"/>
            <a:ext cx="182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spc="600" dirty="0">
                <a:solidFill>
                  <a:srgbClr val="393A6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2800" spc="600" dirty="0">
              <a:solidFill>
                <a:srgbClr val="393A6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6A2E6E4-7003-BB7A-B455-630F60761E54}"/>
              </a:ext>
            </a:extLst>
          </p:cNvPr>
          <p:cNvSpPr/>
          <p:nvPr/>
        </p:nvSpPr>
        <p:spPr>
          <a:xfrm>
            <a:off x="-3" y="6214516"/>
            <a:ext cx="12192000" cy="670142"/>
          </a:xfrm>
          <a:prstGeom prst="rect">
            <a:avLst/>
          </a:prstGeom>
          <a:solidFill>
            <a:srgbClr val="393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654C769B-2387-2499-669C-66F90B578172}"/>
              </a:ext>
            </a:extLst>
          </p:cNvPr>
          <p:cNvSpPr txBox="1"/>
          <p:nvPr/>
        </p:nvSpPr>
        <p:spPr>
          <a:xfrm>
            <a:off x="8182535" y="6363773"/>
            <a:ext cx="860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sz="14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3C15EBF-68A1-8CEA-E813-5411E532AE92}"/>
              </a:ext>
            </a:extLst>
          </p:cNvPr>
          <p:cNvSpPr txBox="1"/>
          <p:nvPr/>
        </p:nvSpPr>
        <p:spPr>
          <a:xfrm>
            <a:off x="8973896" y="6361916"/>
            <a:ext cx="74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CODE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C9B34283-76A7-6AF7-9E98-4233AD47EC59}"/>
              </a:ext>
            </a:extLst>
          </p:cNvPr>
          <p:cNvSpPr txBox="1"/>
          <p:nvPr/>
        </p:nvSpPr>
        <p:spPr>
          <a:xfrm>
            <a:off x="9805127" y="6361915"/>
            <a:ext cx="1412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Podsumowanie</a:t>
            </a:r>
            <a:endParaRPr lang="ru-UA" sz="14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972FE-C2F3-B8FD-F1A3-190B468F4CB8}"/>
              </a:ext>
            </a:extLst>
          </p:cNvPr>
          <p:cNvSpPr txBox="1"/>
          <p:nvPr/>
        </p:nvSpPr>
        <p:spPr>
          <a:xfrm>
            <a:off x="712694" y="6338263"/>
            <a:ext cx="311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UX/UI</a:t>
            </a:r>
            <a:endParaRPr lang="ru-UA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B15D0-A8A5-EC5A-ACA2-E0B22238CED0}"/>
              </a:ext>
            </a:extLst>
          </p:cNvPr>
          <p:cNvSpPr txBox="1"/>
          <p:nvPr/>
        </p:nvSpPr>
        <p:spPr>
          <a:xfrm>
            <a:off x="197466" y="778231"/>
            <a:ext cx="4879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Kalkulator Macierzowy</a:t>
            </a:r>
            <a:endParaRPr lang="ru-UA" sz="4000" dirty="0">
              <a:solidFill>
                <a:srgbClr val="E27353"/>
              </a:solidFill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CB666-43F9-BA30-D89A-66D7D77F1CF7}"/>
              </a:ext>
            </a:extLst>
          </p:cNvPr>
          <p:cNvSpPr txBox="1"/>
          <p:nvPr/>
        </p:nvSpPr>
        <p:spPr>
          <a:xfrm>
            <a:off x="6324969" y="1618363"/>
            <a:ext cx="46187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 naciśnięciu przycisku tworzona jest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macierz C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Dla przycisków (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czy macierz pusta 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oraz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czy macierzy są równe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 pojawia się wynik</a:t>
            </a:r>
          </a:p>
          <a:p>
            <a:endParaRPr lang="pl-PL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Dla przycisków (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transponowanie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pl-PL" sz="2000" dirty="0">
                <a:solidFill>
                  <a:srgbClr val="E2735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resetowanie</a:t>
            </a:r>
            <a:r>
              <a:rPr lang="pl-PL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 obrana macierz się zmienia i żeby kontynuować działania trzeba będzie zaakceptować macierz ponownie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6D6F3EB-00EF-2FCC-EDB8-735D328BF9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1" t="6714" r="1203" b="2213"/>
          <a:stretch/>
        </p:blipFill>
        <p:spPr>
          <a:xfrm>
            <a:off x="294363" y="2225417"/>
            <a:ext cx="5602670" cy="3567871"/>
          </a:xfrm>
          <a:prstGeom prst="rect">
            <a:avLst/>
          </a:prstGeom>
          <a:effectLst>
            <a:glow rad="242284">
              <a:schemeClr val="bg1">
                <a:alpha val="33974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910754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1234</Words>
  <Application>Microsoft Macintosh PowerPoint</Application>
  <PresentationFormat>Широкоэкранный</PresentationFormat>
  <Paragraphs>378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Futura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Aksamitnyi Maksym</dc:creator>
  <cp:lastModifiedBy>Aksamitnyi Maksym</cp:lastModifiedBy>
  <cp:revision>2</cp:revision>
  <dcterms:created xsi:type="dcterms:W3CDTF">2023-10-22T11:27:51Z</dcterms:created>
  <dcterms:modified xsi:type="dcterms:W3CDTF">2023-10-22T19:05:30Z</dcterms:modified>
</cp:coreProperties>
</file>